
<file path=[Content_Types].xml><?xml version="1.0" encoding="utf-8"?>
<Types xmlns="http://schemas.openxmlformats.org/package/2006/content-types">
  <Default Extension="jpeg" ContentType="image/jpeg"/>
  <Default Extension="png" ContentType="image/png"/>
  <Default Extension="avi" ContentType="video/avi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9" r:id="rId14"/>
    <p:sldId id="267" r:id="rId15"/>
    <p:sldId id="268" r:id="rId16"/>
    <p:sldId id="270" r:id="rId17"/>
    <p:sldId id="271" r:id="rId18"/>
    <p:sldId id="272" r:id="rId1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4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 hasCustomPrompt="tru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true"/>
          </p:cNvSpPr>
          <p:nvPr>
            <p:ph type="subTitle" idx="1" hasCustomPrompt="true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true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 hasCustomPrompt="true"/>
          </p:nvPr>
        </p:nvSpPr>
        <p:spPr>
          <a:xfrm>
            <a:off x="646747" y="127000"/>
            <a:ext cx="4165200" cy="1600200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true" noChangeAspect="true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true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microsoft.com/office/2007/relationships/media" Target="../media/media1.avi"/><Relationship Id="rId1" Type="http://schemas.openxmlformats.org/officeDocument/2006/relationships/video" Target="../media/media1.avi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png"/><Relationship Id="rId2" Type="http://schemas.microsoft.com/office/2007/relationships/media" Target="../media/media2.avi"/><Relationship Id="rId1" Type="http://schemas.openxmlformats.org/officeDocument/2006/relationships/video" Target="../media/media2.avi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ctrTitle"/>
          </p:nvPr>
        </p:nvSpPr>
        <p:spPr/>
        <p:txBody>
          <a:bodyPr/>
          <a:p>
            <a:r>
              <a:rPr lang="zh-CN" altLang="en-US">
                <a:effectLst/>
              </a:rPr>
              <a:t>组会分享</a:t>
            </a:r>
            <a:endParaRPr lang="zh-CN" altLang="en-US">
              <a:effectLst/>
            </a:endParaRPr>
          </a:p>
        </p:txBody>
      </p:sp>
      <p:sp>
        <p:nvSpPr>
          <p:cNvPr id="3" name="副标题 2"/>
          <p:cNvSpPr>
            <a:spLocks noGrp="true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时间：</a:t>
            </a:r>
            <a:r>
              <a:rPr lang="en-US" altLang="zh-CN"/>
              <a:t>2020-12-16</a:t>
            </a:r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在已有的数据集中的测试</a:t>
            </a:r>
            <a:endParaRPr lang="zh-CN" altLang="en-US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en-US" altLang="zh-CN"/>
              <a:t>mask</a:t>
            </a:r>
            <a:r>
              <a:rPr lang="zh-CN" altLang="en-US"/>
              <a:t>测试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mask_pred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4350385" y="4152900"/>
            <a:ext cx="6294120" cy="2360295"/>
          </a:xfrm>
          <a:prstGeom prst="rect">
            <a:avLst/>
          </a:prstGeom>
        </p:spPr>
      </p:pic>
      <p:pic>
        <p:nvPicPr>
          <p:cNvPr id="5" name="图片 4" descr="mask_pred1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85" y="1584325"/>
            <a:ext cx="6294120" cy="23602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  <a:sym typeface="+mn-ea"/>
              </a:rPr>
              <a:t>在已有的数据集中的测试</a:t>
            </a:r>
            <a:br>
              <a:rPr lang="zh-CN" altLang="en-US">
                <a:effectLst/>
              </a:rPr>
            </a:b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en-US" altLang="zh-CN"/>
              <a:t>heatmap</a:t>
            </a:r>
            <a:r>
              <a:rPr lang="zh-CN" altLang="en-US"/>
              <a:t>测试</a:t>
            </a:r>
            <a:endParaRPr lang="zh-CN" altLang="en-US"/>
          </a:p>
          <a:p>
            <a:r>
              <a:rPr lang="en-US" altLang="zh-CN"/>
              <a:t>64x48</a:t>
            </a:r>
            <a:r>
              <a:rPr lang="zh-CN" altLang="en-US"/>
              <a:t>尺寸的</a:t>
            </a:r>
            <a:r>
              <a:rPr lang="en-US" altLang="zh-CN"/>
              <a:t>heatmap</a:t>
            </a:r>
            <a:r>
              <a:rPr lang="zh-CN" altLang="en-US"/>
              <a:t>预测</a:t>
            </a:r>
            <a:endParaRPr lang="zh-CN" altLang="en-US"/>
          </a:p>
          <a:p>
            <a:r>
              <a:rPr lang="zh-CN" altLang="en-US"/>
              <a:t>使用直观的度量尺度</a:t>
            </a:r>
            <a:endParaRPr lang="zh-CN" altLang="en-US"/>
          </a:p>
          <a:p>
            <a:pPr lvl="1"/>
            <a:r>
              <a:rPr lang="zh-CN" altLang="en-US" sz="1800"/>
              <a:t>欧式距离</a:t>
            </a:r>
            <a:endParaRPr lang="zh-CN" altLang="en-US" sz="1800"/>
          </a:p>
          <a:p>
            <a:pPr lvl="1"/>
            <a:r>
              <a:rPr lang="zh-CN" altLang="en-US"/>
              <a:t>测试集中相对原图的平均误差：</a:t>
            </a:r>
            <a:r>
              <a:rPr lang="en-US" altLang="zh-CN"/>
              <a:t>9px</a:t>
            </a:r>
            <a:endParaRPr lang="zh-CN" altLang="en-US"/>
          </a:p>
        </p:txBody>
      </p:sp>
      <p:pic>
        <p:nvPicPr>
          <p:cNvPr id="4" name="图片 3" descr="hm_gt336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8536305" y="318135"/>
            <a:ext cx="2760000" cy="2070000"/>
          </a:xfrm>
          <a:prstGeom prst="rect">
            <a:avLst/>
          </a:prstGeom>
        </p:spPr>
      </p:pic>
      <p:pic>
        <p:nvPicPr>
          <p:cNvPr id="5" name="图片 4" descr="hm_pred33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430" y="323850"/>
            <a:ext cx="2752725" cy="2064385"/>
          </a:xfrm>
          <a:prstGeom prst="rect">
            <a:avLst/>
          </a:prstGeom>
        </p:spPr>
      </p:pic>
      <p:pic>
        <p:nvPicPr>
          <p:cNvPr id="6" name="图片 5" descr="hm_gt38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8536305" y="2393950"/>
            <a:ext cx="2760000" cy="2070000"/>
          </a:xfrm>
          <a:prstGeom prst="rect">
            <a:avLst/>
          </a:prstGeom>
        </p:spPr>
      </p:pic>
      <p:pic>
        <p:nvPicPr>
          <p:cNvPr id="7" name="图片 6" descr="hm_pred38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>
            <a:off x="5976620" y="2388235"/>
            <a:ext cx="2760000" cy="2070000"/>
          </a:xfrm>
          <a:prstGeom prst="rect">
            <a:avLst/>
          </a:prstGeom>
        </p:spPr>
      </p:pic>
      <p:pic>
        <p:nvPicPr>
          <p:cNvPr id="8" name="图片 7" descr="hm_gt233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>
            <a:off x="8536305" y="4355465"/>
            <a:ext cx="2760000" cy="2070000"/>
          </a:xfrm>
          <a:prstGeom prst="rect">
            <a:avLst/>
          </a:prstGeom>
        </p:spPr>
      </p:pic>
      <p:pic>
        <p:nvPicPr>
          <p:cNvPr id="9" name="图片 8" descr="hm_pred233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>
            <a:off x="5977255" y="4355465"/>
            <a:ext cx="2760000" cy="2070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  <a:sym typeface="+mn-ea"/>
              </a:rPr>
              <a:t>在已有的数据集中的测试</a:t>
            </a:r>
            <a:endParaRPr lang="zh-CN" altLang="en-US"/>
          </a:p>
        </p:txBody>
      </p:sp>
      <p:pic>
        <p:nvPicPr>
          <p:cNvPr id="6" name="图片 5" descr="4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043940" y="3499485"/>
            <a:ext cx="2880000" cy="2160000"/>
          </a:xfrm>
          <a:prstGeom prst="rect">
            <a:avLst/>
          </a:prstGeom>
        </p:spPr>
      </p:pic>
      <p:pic>
        <p:nvPicPr>
          <p:cNvPr id="11" name="内容占位符 3" descr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340" y="3499485"/>
            <a:ext cx="2879895" cy="2160000"/>
          </a:xfrm>
          <a:prstGeom prst="rect">
            <a:avLst/>
          </a:prstGeom>
        </p:spPr>
      </p:pic>
      <p:pic>
        <p:nvPicPr>
          <p:cNvPr id="12" name="图片 11" descr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615" y="3499485"/>
            <a:ext cx="2880000" cy="2160000"/>
          </a:xfrm>
          <a:prstGeom prst="rect">
            <a:avLst/>
          </a:prstGeom>
        </p:spPr>
      </p:pic>
      <p:pic>
        <p:nvPicPr>
          <p:cNvPr id="13" name="图片 12" descr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>
            <a:off x="3904615" y="1339215"/>
            <a:ext cx="2880000" cy="2160000"/>
          </a:xfrm>
          <a:prstGeom prst="rect">
            <a:avLst/>
          </a:prstGeom>
        </p:spPr>
      </p:pic>
      <p:pic>
        <p:nvPicPr>
          <p:cNvPr id="14" name="图片 13" descr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>
            <a:off x="1043940" y="1339215"/>
            <a:ext cx="2880000" cy="2160000"/>
          </a:xfrm>
          <a:prstGeom prst="rect">
            <a:avLst/>
          </a:prstGeom>
        </p:spPr>
      </p:pic>
      <p:pic>
        <p:nvPicPr>
          <p:cNvPr id="15" name="图片 14" descr="27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>
            <a:off x="6784340" y="1339215"/>
            <a:ext cx="2880000" cy="216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数据集中没有的数据测试</a:t>
            </a:r>
            <a:endParaRPr lang="zh-CN" altLang="en-US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zh-CN" altLang="en-US"/>
          </a:p>
        </p:txBody>
      </p:sp>
      <p:pic>
        <p:nvPicPr>
          <p:cNvPr id="4" name="mask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048000" y="1520825"/>
            <a:ext cx="6096000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false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  <a:sym typeface="+mn-ea"/>
              </a:rPr>
              <a:t>数据集中没有的数据测试</a:t>
            </a:r>
            <a:br>
              <a:rPr lang="zh-CN" altLang="en-US">
                <a:effectLst/>
              </a:rPr>
            </a:br>
            <a:endParaRPr lang="zh-CN" altLang="en-US"/>
          </a:p>
        </p:txBody>
      </p:sp>
      <p:pic>
        <p:nvPicPr>
          <p:cNvPr id="6" name="kps_net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304328" y="1900555"/>
            <a:ext cx="5801784" cy="43513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false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检测失败的例子</a:t>
            </a:r>
            <a:endParaRPr lang="zh-CN" altLang="en-US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/>
          <a:p>
            <a:r>
              <a:rPr lang="zh-CN" altLang="en-US"/>
              <a:t>现在仍存在的问题</a:t>
            </a:r>
            <a:endParaRPr lang="zh-CN" altLang="en-US"/>
          </a:p>
          <a:p>
            <a:pPr lvl="1"/>
            <a:r>
              <a:rPr lang="zh-CN" altLang="en-US"/>
              <a:t>模型不够准确</a:t>
            </a:r>
            <a:endParaRPr lang="zh-CN" altLang="en-US"/>
          </a:p>
          <a:p>
            <a:pPr lvl="2"/>
            <a:r>
              <a:rPr lang="zh-CN" altLang="en-US"/>
              <a:t>可能是训练数据集不够造成的泛化能力不强</a:t>
            </a:r>
            <a:endParaRPr lang="zh-CN" altLang="en-US"/>
          </a:p>
          <a:p>
            <a:pPr lvl="2"/>
            <a:r>
              <a:rPr lang="zh-CN" altLang="en-US"/>
              <a:t>可能是有更好的网络模型</a:t>
            </a:r>
            <a:endParaRPr lang="zh-CN" altLang="en-US"/>
          </a:p>
        </p:txBody>
      </p:sp>
      <p:pic>
        <p:nvPicPr>
          <p:cNvPr id="4" name="图片 3" descr="1_failure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181100" y="3657600"/>
            <a:ext cx="2880000" cy="2160000"/>
          </a:xfrm>
          <a:prstGeom prst="rect">
            <a:avLst/>
          </a:prstGeom>
        </p:spPr>
      </p:pic>
      <p:pic>
        <p:nvPicPr>
          <p:cNvPr id="5" name="图片 4" descr="7_failure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550" y="3657600"/>
            <a:ext cx="2880000" cy="2160000"/>
          </a:xfrm>
          <a:prstGeom prst="rect">
            <a:avLst/>
          </a:prstGeom>
        </p:spPr>
      </p:pic>
      <p:pic>
        <p:nvPicPr>
          <p:cNvPr id="6" name="图片 5" descr="25_failure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825" y="3657600"/>
            <a:ext cx="2880000" cy="2160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后续工作</a:t>
            </a:r>
            <a:endParaRPr lang="zh-CN" altLang="en-US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zh-CN" altLang="en-US"/>
              <a:t>进一步细化处理</a:t>
            </a:r>
            <a:endParaRPr lang="zh-CN" altLang="en-US"/>
          </a:p>
          <a:p>
            <a:pPr lvl="1"/>
            <a:r>
              <a:rPr lang="zh-CN" altLang="en-US" sz="1800"/>
              <a:t>处理圆弧部分</a:t>
            </a:r>
            <a:endParaRPr lang="zh-CN" altLang="en-US" sz="1800"/>
          </a:p>
          <a:p>
            <a:pPr lvl="1"/>
            <a:r>
              <a:rPr lang="zh-CN" altLang="en-US" sz="1800"/>
              <a:t>提高检测的成功率，检测错误点并排除</a:t>
            </a:r>
            <a:endParaRPr lang="zh-CN" altLang="en-US" sz="1800"/>
          </a:p>
          <a:p>
            <a:pPr lvl="1"/>
            <a:endParaRPr lang="zh-CN" altLang="en-US"/>
          </a:p>
          <a:p>
            <a:pPr lvl="0"/>
            <a:r>
              <a:rPr lang="zh-CN" altLang="en-US"/>
              <a:t>数据集的持续增补</a:t>
            </a:r>
            <a:endParaRPr lang="zh-CN" altLang="en-US"/>
          </a:p>
          <a:p>
            <a:pPr lvl="0"/>
            <a:endParaRPr lang="zh-CN" altLang="en-US"/>
          </a:p>
          <a:p>
            <a:r>
              <a:rPr lang="zh-CN" altLang="en-US"/>
              <a:t>被检测物体是有厚度的，焊接位置是底下与平面接触的位置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相机标定、手眼标定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4824095" y="2696845"/>
            <a:ext cx="2209800" cy="1858645"/>
          </a:xfrm>
        </p:spPr>
        <p:txBody>
          <a:bodyPr>
            <a:noAutofit/>
          </a:bodyPr>
          <a:p>
            <a:r>
              <a:rPr lang="zh-CN" altLang="en-US" sz="7200">
                <a:effectLst/>
              </a:rPr>
              <a:t>谢谢</a:t>
            </a:r>
            <a:endParaRPr lang="zh-CN" altLang="en-US" sz="7200">
              <a:effectLst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思路和数据集制作</a:t>
            </a:r>
            <a:endParaRPr lang="zh-CN" altLang="en-US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zh-CN" altLang="en-US"/>
              <a:t>检测半个</a:t>
            </a:r>
            <a:r>
              <a:rPr lang="en-US" altLang="zh-CN"/>
              <a:t>mask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检测关键点</a:t>
            </a:r>
            <a:endParaRPr lang="zh-CN" altLang="en-US"/>
          </a:p>
          <a:p>
            <a:pPr lvl="1"/>
            <a:r>
              <a:rPr lang="zh-CN" altLang="en-US"/>
              <a:t>关键点连线即为边缘信息</a:t>
            </a:r>
            <a:endParaRPr lang="zh-CN" altLang="en-US"/>
          </a:p>
          <a:p>
            <a:pPr lvl="1"/>
            <a:endParaRPr lang="zh-CN" altLang="en-US"/>
          </a:p>
          <a:p>
            <a:pPr lvl="0"/>
            <a:r>
              <a:rPr lang="zh-CN" altLang="en-US"/>
              <a:t>宽</a:t>
            </a:r>
            <a:r>
              <a:rPr lang="en-US" altLang="zh-CN"/>
              <a:t>x</a:t>
            </a:r>
            <a:r>
              <a:rPr lang="zh-CN" altLang="en-US"/>
              <a:t>高</a:t>
            </a:r>
            <a:r>
              <a:rPr lang="en-US" altLang="zh-CN"/>
              <a:t> = 640x480</a:t>
            </a:r>
            <a:endParaRPr lang="en-US" altLang="zh-CN"/>
          </a:p>
        </p:txBody>
      </p:sp>
      <p:pic>
        <p:nvPicPr>
          <p:cNvPr id="5" name="图片 4" descr="38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4276090" y="965835"/>
            <a:ext cx="3258820" cy="2444115"/>
          </a:xfrm>
          <a:prstGeom prst="rect">
            <a:avLst/>
          </a:prstGeom>
        </p:spPr>
      </p:pic>
      <p:pic>
        <p:nvPicPr>
          <p:cNvPr id="6" name="图片 5" descr="38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7534910" y="965835"/>
            <a:ext cx="3258820" cy="2444115"/>
          </a:xfrm>
          <a:prstGeom prst="rect">
            <a:avLst/>
          </a:prstGeom>
        </p:spPr>
      </p:pic>
      <p:pic>
        <p:nvPicPr>
          <p:cNvPr id="7" name="图片 6" descr="heatmap_big"/>
          <p:cNvPicPr>
            <a:picLocks noChangeAspect="true"/>
          </p:cNvPicPr>
          <p:nvPr/>
        </p:nvPicPr>
        <p:blipFill>
          <a:blip r:embed="rId3"/>
          <a:srcRect l="6466" t="8563" r="6866" b="4147"/>
          <a:stretch>
            <a:fillRect/>
          </a:stretch>
        </p:blipFill>
        <p:spPr>
          <a:xfrm>
            <a:off x="3971290" y="3496310"/>
            <a:ext cx="3563620" cy="2668270"/>
          </a:xfrm>
          <a:prstGeom prst="rect">
            <a:avLst/>
          </a:prstGeom>
        </p:spPr>
      </p:pic>
      <p:pic>
        <p:nvPicPr>
          <p:cNvPr id="8" name="图片 7" descr="heatmap_small"/>
          <p:cNvPicPr>
            <a:picLocks noChangeAspect="true"/>
          </p:cNvPicPr>
          <p:nvPr/>
        </p:nvPicPr>
        <p:blipFill>
          <a:blip r:embed="rId4"/>
          <a:srcRect l="6828" t="8595" r="6828" b="4209"/>
          <a:stretch>
            <a:fillRect/>
          </a:stretch>
        </p:blipFill>
        <p:spPr>
          <a:xfrm>
            <a:off x="7386320" y="3496310"/>
            <a:ext cx="3522980" cy="26689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关键点的表示形式</a:t>
            </a:r>
            <a:endParaRPr lang="zh-CN" altLang="en-US"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true"/>
              </p:cNvSpPr>
              <p:nvPr>
                <p:ph idx="1"/>
              </p:nvPr>
            </p:nvSpPr>
            <p:spPr/>
            <p:txBody>
              <a:bodyPr/>
              <a:p>
                <a:r>
                  <a:rPr lang="zh-CN" altLang="en-US"/>
                  <a:t>使用</a:t>
                </a:r>
                <a:r>
                  <a:rPr lang="en-US" altLang="zh-CN"/>
                  <a:t>heatmap</a:t>
                </a:r>
                <a:endParaRPr lang="en-US" altLang="zh-CN"/>
              </a:p>
              <a:p>
                <a:pPr lvl="1"/>
                <a:r>
                  <a:rPr lang="zh-CN" altLang="en-US"/>
                  <a:t>近似二维正态分布</a:t>
                </a:r>
                <a:endParaRPr lang="zh-CN" altLang="en-US"/>
              </a:p>
              <a:p>
                <a:pPr lvl="1"/>
                <a:endParaRPr lang="zh-CN" altLang="en-US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ℎ</m:t>
                        </m:r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(</m:t>
                        </m:r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𝑥</m:t>
                        </m:r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,</m:t>
                        </m:r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𝑦</m:t>
                        </m:r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)=</m:t>
                        </m:r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𝑒</m:t>
                        </m:r>
                      </m:e>
                      <m:sup>
                        <m:r>
                          <a:rPr lang="en-US" altLang="zh-CN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zh-CN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(</m:t>
                                </m:r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𝑥</m:t>
                                </m:r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CN" i="1">
                                        <a:latin typeface="DejaVu Math TeX Gyre" panose="02000503000000000000" charset="0"/>
                                        <a:cs typeface="DejaVu Math TeX Gyre" panose="02000503000000000000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DejaVu Math TeX Gyre" panose="02000503000000000000" charset="0"/>
                                        <a:cs typeface="DejaVu Math TeX Gyre" panose="02000503000000000000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i="1">
                                        <a:latin typeface="DejaVu Math TeX Gyre" panose="02000503000000000000" charset="0"/>
                                        <a:cs typeface="DejaVu Math TeX Gyre" panose="02000503000000000000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altLang="zh-CN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(</m:t>
                                </m:r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𝑦</m:t>
                                </m:r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CN" i="1">
                                        <a:latin typeface="DejaVu Math TeX Gyre" panose="02000503000000000000" charset="0"/>
                                        <a:cs typeface="DejaVu Math TeX Gyre" panose="02000503000000000000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i="1">
                                        <a:latin typeface="DejaVu Math TeX Gyre" panose="02000503000000000000" charset="0"/>
                                        <a:cs typeface="DejaVu Math TeX Gyre" panose="02000503000000000000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altLang="zh-CN" i="1">
                                        <a:latin typeface="DejaVu Math TeX Gyre" panose="02000503000000000000" charset="0"/>
                                        <a:cs typeface="DejaVu Math TeX Gyre" panose="02000503000000000000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altLang="zh-CN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𝜎</m:t>
                                </m:r>
                              </m:e>
                              <m:sup>
                                <m:r>
                                  <a:rPr lang="en-US" altLang="zh-CN" i="1">
                                    <a:latin typeface="DejaVu Math TeX Gyre" panose="02000503000000000000" charset="0"/>
                                    <a:cs typeface="DejaVu Math TeX Gyre" panose="02000503000000000000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sup>
                    </m:sSup>
                  </m:oMath>
                </a14:m>
                <a:endParaRPr lang="en-US" altLang="zh-CN" i="1">
                  <a:latin typeface="DejaVu Math TeX Gyre" panose="02000503000000000000" charset="0"/>
                  <a:cs typeface="DejaVu Math TeX Gyre" panose="02000503000000000000" charset="0"/>
                </a:endParaRPr>
              </a:p>
              <a:p>
                <a:pPr lvl="1"/>
                <a:endParaRPr lang="zh-CN" altLang="en-US"/>
              </a:p>
              <a:p>
                <a:pPr lvl="1"/>
                <a:r>
                  <a:rPr lang="zh-CN" altLang="en-US"/>
                  <a:t>在关键点处值最大</a:t>
                </a:r>
                <a:endParaRPr lang="zh-CN" altLang="en-US"/>
              </a:p>
            </p:txBody>
          </p:sp>
        </mc:Choice>
        <mc:Fallback>
          <p:sp>
            <p:nvSpPr>
              <p:cNvPr id="3" name="内容占位符 2"/>
              <p:cNvSpPr>
                <a:spLocks noRot="true" noChangeAspect="true" noMove="true" noResize="true" noEditPoints="true" noAdjustHandles="true" noChangeArrowheads="true" noChangeShapeType="true" noTextEdit="true"/>
              </p:cNvSpPr>
              <p:nvPr>
                <p:ph idx="1"/>
              </p:nvPr>
            </p:nvSpPr>
            <p:spPr>
              <a:blipFill rotWithShape="true">
                <a:blip r:embed="rId1"/>
                <a:stretch>
                  <a:fillRect b="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 descr="heatmap_big"/>
          <p:cNvPicPr>
            <a:picLocks noChangeAspect="true"/>
          </p:cNvPicPr>
          <p:nvPr/>
        </p:nvPicPr>
        <p:blipFill>
          <a:blip r:embed="rId2"/>
          <a:srcRect l="6466" t="8563" r="6866" b="4147"/>
          <a:stretch>
            <a:fillRect/>
          </a:stretch>
        </p:blipFill>
        <p:spPr>
          <a:xfrm>
            <a:off x="6645910" y="1042670"/>
            <a:ext cx="3563620" cy="2668270"/>
          </a:xfrm>
          <a:prstGeom prst="rect">
            <a:avLst/>
          </a:prstGeom>
        </p:spPr>
      </p:pic>
      <p:pic>
        <p:nvPicPr>
          <p:cNvPr id="8" name="图片 7" descr="heatmap_small"/>
          <p:cNvPicPr>
            <a:picLocks noChangeAspect="true"/>
          </p:cNvPicPr>
          <p:nvPr/>
        </p:nvPicPr>
        <p:blipFill>
          <a:blip r:embed="rId3"/>
          <a:srcRect l="6828" t="8595" r="6828" b="4209"/>
          <a:stretch>
            <a:fillRect/>
          </a:stretch>
        </p:blipFill>
        <p:spPr>
          <a:xfrm>
            <a:off x="6666230" y="3841115"/>
            <a:ext cx="3522980" cy="26689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语义分割网络</a:t>
            </a:r>
            <a:endParaRPr lang="en-US" altLang="zh-CN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en-US" altLang="zh-CN"/>
              <a:t>FCN</a:t>
            </a:r>
            <a:r>
              <a:rPr lang="zh-CN" altLang="en-US"/>
              <a:t>思想的一个网络</a:t>
            </a:r>
            <a:endParaRPr lang="zh-CN" altLang="en-US"/>
          </a:p>
          <a:p>
            <a:pPr lvl="1"/>
            <a:r>
              <a:rPr lang="zh-CN" altLang="en-US"/>
              <a:t>下采样</a:t>
            </a:r>
            <a:r>
              <a:rPr lang="en-US" altLang="zh-CN"/>
              <a:t>16</a:t>
            </a:r>
            <a:r>
              <a:rPr lang="zh-CN" altLang="en-US"/>
              <a:t>倍，再上采样回去，使用跳跃连接</a:t>
            </a:r>
            <a:endParaRPr lang="zh-CN" altLang="en-US"/>
          </a:p>
          <a:p>
            <a:pPr lvl="1"/>
            <a:r>
              <a:rPr lang="zh-CN" altLang="en-US"/>
              <a:t>主干网络用</a:t>
            </a:r>
            <a:r>
              <a:rPr lang="en-US" altLang="zh-CN"/>
              <a:t>resnet18</a:t>
            </a:r>
            <a:endParaRPr lang="en-US" altLang="zh-CN"/>
          </a:p>
          <a:p>
            <a:pPr lvl="1"/>
            <a:r>
              <a:rPr lang="zh-CN" altLang="en-US"/>
              <a:t>上采样用改用双线性插值</a:t>
            </a:r>
            <a:endParaRPr lang="zh-CN" altLang="en-US"/>
          </a:p>
          <a:p>
            <a:pPr lvl="1"/>
            <a:r>
              <a:rPr lang="zh-CN" altLang="en-US"/>
              <a:t>最后一层用</a:t>
            </a:r>
            <a:r>
              <a:rPr lang="en-US" altLang="zh-CN"/>
              <a:t>sigmoid</a:t>
            </a:r>
            <a:r>
              <a:rPr lang="zh-CN" altLang="en-US"/>
              <a:t>作激活</a:t>
            </a:r>
            <a:endParaRPr lang="zh-CN" altLang="en-US"/>
          </a:p>
          <a:p>
            <a:pPr lvl="1"/>
            <a:r>
              <a:rPr lang="zh-CN" altLang="en-US"/>
              <a:t>损失函数用普通的</a:t>
            </a:r>
            <a:r>
              <a:rPr lang="en-US" altLang="zh-CN"/>
              <a:t>BCELoss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关键点预测</a:t>
            </a:r>
            <a:r>
              <a:rPr lang="zh-CN" altLang="en-US">
                <a:effectLst/>
              </a:rPr>
              <a:t>网络</a:t>
            </a:r>
            <a:endParaRPr lang="zh-CN" altLang="en-US">
              <a:effectLst/>
            </a:endParaRPr>
          </a:p>
        </p:txBody>
      </p:sp>
      <p:sp>
        <p:nvSpPr>
          <p:cNvPr id="5" name="内容占位符 4"/>
          <p:cNvSpPr/>
          <p:nvPr>
            <p:ph idx="1"/>
          </p:nvPr>
        </p:nvSpPr>
        <p:spPr/>
        <p:txBody>
          <a:bodyPr/>
          <a:p>
            <a:r>
              <a:rPr lang="zh-CN" altLang="en-US"/>
              <a:t>常见的关键点检测网络框架</a:t>
            </a:r>
            <a:endParaRPr lang="zh-CN" altLang="en-US"/>
          </a:p>
          <a:p>
            <a:pPr lvl="1"/>
            <a:r>
              <a:rPr lang="en-US" altLang="zh-CN"/>
              <a:t>Stacked Hourglass Networks for Human Pose Estimation (ECCV 2016)</a:t>
            </a:r>
            <a:endParaRPr lang="zh-CN" altLang="en-US"/>
          </a:p>
        </p:txBody>
      </p:sp>
      <p:pic>
        <p:nvPicPr>
          <p:cNvPr id="6" name="图片 5" descr="hourglass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490345" y="3061970"/>
            <a:ext cx="9210675" cy="25812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使用的关键点网络</a:t>
            </a:r>
            <a:endParaRPr lang="zh-CN" altLang="en-US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zh-CN" altLang="en-US"/>
              <a:t>输入</a:t>
            </a:r>
            <a:r>
              <a:rPr lang="en-US" altLang="zh-CN"/>
              <a:t>640x480</a:t>
            </a:r>
            <a:r>
              <a:rPr lang="zh-CN" altLang="en-US"/>
              <a:t>图片</a:t>
            </a:r>
            <a:endParaRPr lang="zh-CN" altLang="en-US"/>
          </a:p>
          <a:p>
            <a:r>
              <a:rPr lang="zh-CN" altLang="en-US"/>
              <a:t>基本的卷积结构用</a:t>
            </a:r>
            <a:r>
              <a:rPr lang="en-US" altLang="zh-CN"/>
              <a:t>residual</a:t>
            </a:r>
            <a:endParaRPr lang="en-US" altLang="zh-CN"/>
          </a:p>
          <a:p>
            <a:pPr lvl="1"/>
            <a:r>
              <a:rPr lang="zh-CN" altLang="en-US"/>
              <a:t>输入输出的尺寸不变</a:t>
            </a:r>
            <a:endParaRPr lang="zh-CN" altLang="en-US"/>
          </a:p>
          <a:p>
            <a:pPr lvl="1"/>
            <a:r>
              <a:rPr lang="zh-CN" altLang="en-US"/>
              <a:t>通道数可以变化</a:t>
            </a:r>
            <a:endParaRPr lang="zh-CN" altLang="en-US"/>
          </a:p>
          <a:p>
            <a:pPr lvl="1"/>
            <a:r>
              <a:rPr lang="en-US" altLang="zh-CN"/>
              <a:t>conv+bn+relu</a:t>
            </a:r>
            <a:endParaRPr lang="en-US" altLang="zh-CN"/>
          </a:p>
          <a:p>
            <a:pPr lvl="1"/>
            <a:r>
              <a:rPr lang="zh-CN" altLang="en-US"/>
              <a:t>前后有一个</a:t>
            </a:r>
            <a:r>
              <a:rPr lang="en-US" altLang="zh-CN"/>
              <a:t>skip connetction</a:t>
            </a:r>
            <a:endParaRPr lang="en-US" altLang="zh-CN"/>
          </a:p>
          <a:p>
            <a:pPr lvl="0"/>
            <a:r>
              <a:rPr lang="zh-CN" altLang="en-US"/>
              <a:t>依旧使用上采样</a:t>
            </a:r>
            <a:endParaRPr lang="zh-CN" altLang="en-US"/>
          </a:p>
          <a:p>
            <a:pPr lvl="1"/>
            <a:r>
              <a:rPr lang="zh-CN" altLang="en-US"/>
              <a:t>一个分支：仅恢复到</a:t>
            </a:r>
            <a:r>
              <a:rPr lang="en-US" altLang="zh-CN"/>
              <a:t>64x48</a:t>
            </a:r>
            <a:r>
              <a:rPr lang="zh-CN" altLang="en-US"/>
              <a:t>大小的尺寸</a:t>
            </a:r>
            <a:endParaRPr lang="zh-CN" altLang="en-US"/>
          </a:p>
          <a:p>
            <a:pPr lvl="2"/>
            <a:r>
              <a:rPr lang="zh-CN" altLang="en-US"/>
              <a:t>还有一个分支在上采样到</a:t>
            </a:r>
            <a:r>
              <a:rPr lang="en-US" altLang="zh-CN"/>
              <a:t>64x48</a:t>
            </a:r>
            <a:r>
              <a:rPr lang="zh-CN" altLang="en-US"/>
              <a:t>后，继续上采样回</a:t>
            </a:r>
            <a:r>
              <a:rPr lang="en-US" altLang="zh-CN"/>
              <a:t>256x192</a:t>
            </a:r>
            <a:r>
              <a:rPr lang="zh-CN" altLang="en-US"/>
              <a:t>（效果不佳）</a:t>
            </a:r>
            <a:endParaRPr lang="zh-CN" altLang="en-US"/>
          </a:p>
          <a:p>
            <a:pPr lvl="1"/>
            <a:r>
              <a:rPr lang="zh-CN" altLang="en-US"/>
              <a:t>最后使用两个连续的</a:t>
            </a:r>
            <a:r>
              <a:rPr lang="en-US" altLang="zh-CN"/>
              <a:t>1x1</a:t>
            </a:r>
            <a:r>
              <a:rPr lang="zh-CN" altLang="en-US"/>
              <a:t>输出预测</a:t>
            </a:r>
            <a:r>
              <a:rPr lang="en-US" altLang="zh-CN"/>
              <a:t>heatmap</a:t>
            </a:r>
            <a:r>
              <a:rPr lang="zh-CN" altLang="en-US"/>
              <a:t>结果</a:t>
            </a:r>
            <a:endParaRPr lang="zh-CN" altLang="en-US"/>
          </a:p>
          <a:p>
            <a:pPr lvl="0"/>
            <a:r>
              <a:rPr lang="zh-CN" altLang="en-US"/>
              <a:t>两个分支的损失一同进行反向传播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关键点损失函数</a:t>
            </a:r>
            <a:endParaRPr lang="zh-CN" altLang="en-US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zh-CN" altLang="en-US"/>
              <a:t>出现的问题：</a:t>
            </a:r>
            <a:endParaRPr lang="zh-CN" altLang="en-US"/>
          </a:p>
          <a:p>
            <a:pPr lvl="1"/>
            <a:r>
              <a:rPr lang="zh-CN" altLang="en-US"/>
              <a:t>网络预测失败，输出的</a:t>
            </a:r>
            <a:r>
              <a:rPr lang="en-US" altLang="zh-CN"/>
              <a:t>heatmap</a:t>
            </a:r>
            <a:r>
              <a:rPr lang="zh-CN" altLang="en-US"/>
              <a:t>结果全是</a:t>
            </a:r>
            <a:r>
              <a:rPr lang="en-US" altLang="zh-CN"/>
              <a:t>0</a:t>
            </a:r>
            <a:endParaRPr lang="en-US" altLang="zh-CN"/>
          </a:p>
          <a:p>
            <a:pPr lvl="1"/>
            <a:r>
              <a:rPr lang="zh-CN" altLang="en-US"/>
              <a:t>网络层的权重几乎全部接近</a:t>
            </a:r>
            <a:r>
              <a:rPr lang="en-US" altLang="zh-CN"/>
              <a:t>0</a:t>
            </a:r>
            <a:endParaRPr lang="en-US" altLang="zh-CN"/>
          </a:p>
          <a:p>
            <a:pPr lvl="1"/>
            <a:endParaRPr lang="en-US" altLang="zh-CN"/>
          </a:p>
          <a:p>
            <a:pPr lvl="0"/>
            <a:r>
              <a:rPr lang="zh-CN" altLang="en-US"/>
              <a:t>造成该问题的原因：</a:t>
            </a:r>
            <a:endParaRPr lang="zh-CN" altLang="en-US"/>
          </a:p>
          <a:p>
            <a:pPr lvl="1"/>
            <a:r>
              <a:rPr lang="zh-CN" altLang="en-US"/>
              <a:t>训练数据的正负样本极度不平衡</a:t>
            </a:r>
            <a:endParaRPr lang="zh-CN" altLang="en-US"/>
          </a:p>
          <a:p>
            <a:pPr lvl="1"/>
            <a:r>
              <a:rPr lang="zh-CN" altLang="en-US"/>
              <a:t>一幅图中关键点的像素（正样本）仅占少数，而非关键点（负样本）的部分为大多数</a:t>
            </a:r>
            <a:endParaRPr lang="zh-CN" altLang="en-US"/>
          </a:p>
          <a:p>
            <a:pPr lvl="1"/>
            <a:r>
              <a:rPr lang="zh-CN" altLang="en-US"/>
              <a:t>使用带权重的损失函数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关键点损失函数</a:t>
            </a:r>
            <a:endParaRPr lang="zh-CN" altLang="en-US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zh-CN" altLang="en-US"/>
              <a:t>加上权重</a:t>
            </a:r>
            <a:endParaRPr lang="zh-CN" altLang="en-US"/>
          </a:p>
          <a:p>
            <a:pPr marL="457200" lvl="1" indent="0">
              <a:buNone/>
            </a:pPr>
            <a:endParaRPr lang="zh-CN" altLang="en-US"/>
          </a:p>
          <a:p>
            <a:pPr marL="457200" lvl="1" indent="0">
              <a:buNone/>
            </a:pPr>
            <a:endParaRPr lang="zh-CN" altLang="en-US"/>
          </a:p>
        </p:txBody>
      </p:sp>
      <p:pic>
        <p:nvPicPr>
          <p:cNvPr id="4" name="图片 3" descr="loss_codes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181100" y="3089910"/>
            <a:ext cx="9448800" cy="13525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/>
              </a:rPr>
              <a:t>从</a:t>
            </a:r>
            <a:r>
              <a:rPr lang="en-US" altLang="zh-CN">
                <a:effectLst/>
              </a:rPr>
              <a:t>heatmap</a:t>
            </a:r>
            <a:r>
              <a:rPr lang="zh-CN" altLang="en-US">
                <a:effectLst/>
              </a:rPr>
              <a:t>中得到坐标结果</a:t>
            </a:r>
            <a:endParaRPr lang="zh-CN" altLang="en-US">
              <a:effectLst/>
            </a:endParaRPr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/>
        <p:txBody>
          <a:bodyPr/>
          <a:p>
            <a:r>
              <a:rPr lang="zh-CN" altLang="en-US"/>
              <a:t>最终输出的</a:t>
            </a:r>
            <a:r>
              <a:rPr lang="en-US" altLang="zh-CN"/>
              <a:t>heatmap</a:t>
            </a:r>
            <a:r>
              <a:rPr lang="zh-CN" altLang="en-US"/>
              <a:t>尺寸是</a:t>
            </a:r>
            <a:r>
              <a:rPr lang="en-US" altLang="zh-CN"/>
              <a:t>64x48</a:t>
            </a:r>
            <a:endParaRPr lang="en-US" altLang="zh-CN"/>
          </a:p>
          <a:p>
            <a:endParaRPr lang="zh-CN" altLang="en-US"/>
          </a:p>
          <a:p>
            <a:r>
              <a:rPr lang="zh-CN" altLang="en-US"/>
              <a:t>而输入的图片尺寸</a:t>
            </a:r>
            <a:r>
              <a:rPr lang="en-US" altLang="zh-CN"/>
              <a:t>640x480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参考</a:t>
            </a:r>
            <a:r>
              <a:rPr lang="en-US" altLang="zh-CN"/>
              <a:t>Hourglass</a:t>
            </a:r>
            <a:r>
              <a:rPr lang="zh-CN" altLang="en-US"/>
              <a:t>中论文复原的处理</a:t>
            </a:r>
            <a:endParaRPr lang="zh-CN" altLang="en-US"/>
          </a:p>
          <a:p>
            <a:pPr lvl="1"/>
            <a:r>
              <a:rPr lang="en-US" altLang="zh-CN"/>
              <a:t>heatmap</a:t>
            </a:r>
            <a:r>
              <a:rPr lang="zh-CN" altLang="en-US"/>
              <a:t>中值最高的像素坐标往邻域中下一个值最大的方向偏移</a:t>
            </a:r>
            <a:r>
              <a:rPr lang="en-US" altLang="zh-CN"/>
              <a:t>1/4</a:t>
            </a:r>
            <a:r>
              <a:rPr lang="zh-CN" altLang="en-US"/>
              <a:t>个像素</a:t>
            </a:r>
            <a:endParaRPr lang="zh-CN" altLang="en-US"/>
          </a:p>
          <a:p>
            <a:pPr lvl="1"/>
            <a:r>
              <a:rPr lang="zh-CN" altLang="en-US"/>
              <a:t>最后再复原回原图像中的坐标</a:t>
            </a:r>
            <a:endParaRPr lang="zh-CN" altLang="en-US"/>
          </a:p>
          <a:p>
            <a:pPr lvl="1"/>
            <a:r>
              <a:rPr lang="zh-CN" altLang="en-US"/>
              <a:t>原文：To improve performance at high precision</a:t>
            </a:r>
            <a:r>
              <a:rPr lang="en-US" altLang="zh-CN"/>
              <a:t> </a:t>
            </a:r>
            <a:r>
              <a:rPr lang="zh-CN" altLang="en-US"/>
              <a:t>thresholds the prediction is offset by a quarter of a pixel in the direction of its</a:t>
            </a:r>
            <a:r>
              <a:rPr lang="en-US" altLang="zh-CN"/>
              <a:t> </a:t>
            </a:r>
            <a:r>
              <a:rPr lang="zh-CN" altLang="en-US"/>
              <a:t>next highest neighbor before transforming back to the original coordinate space</a:t>
            </a:r>
            <a:r>
              <a:rPr lang="en-US" altLang="zh-CN"/>
              <a:t> </a:t>
            </a:r>
            <a:r>
              <a:rPr lang="zh-CN" altLang="en-US"/>
              <a:t>of the image.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1229</Words>
  <Application>WPS 演示</Application>
  <PresentationFormat>宽屏</PresentationFormat>
  <Paragraphs>118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Arial</vt:lpstr>
      <vt:lpstr>宋体</vt:lpstr>
      <vt:lpstr>Wingdings</vt:lpstr>
      <vt:lpstr>Times New Roman</vt:lpstr>
      <vt:lpstr>DejaVu Math TeX Gyre</vt:lpstr>
      <vt:lpstr>Arial Black</vt:lpstr>
      <vt:lpstr>微软雅黑</vt:lpstr>
      <vt:lpstr>黑体</vt:lpstr>
      <vt:lpstr>Arial Unicode MS</vt:lpstr>
      <vt:lpstr>OpenSymbol</vt:lpstr>
      <vt:lpstr>Office 主题​​</vt:lpstr>
      <vt:lpstr>组会分享</vt:lpstr>
      <vt:lpstr>思路和数据集制作</vt:lpstr>
      <vt:lpstr>关键点的表示形式</vt:lpstr>
      <vt:lpstr>语义分割网络</vt:lpstr>
      <vt:lpstr>关键点预测网络</vt:lpstr>
      <vt:lpstr>使用的关键点网络</vt:lpstr>
      <vt:lpstr>关键点损失函数</vt:lpstr>
      <vt:lpstr>关键点损失函数</vt:lpstr>
      <vt:lpstr>从heatmap中得到坐标结果</vt:lpstr>
      <vt:lpstr>在已有的数据集中的测试</vt:lpstr>
      <vt:lpstr>在已有的数据集中的测试 </vt:lpstr>
      <vt:lpstr>在已有的数据集中的测试</vt:lpstr>
      <vt:lpstr>一些结果的展示</vt:lpstr>
      <vt:lpstr>一些结果的展示 </vt:lpstr>
      <vt:lpstr>检测失败的例子</vt:lpstr>
      <vt:lpstr>后续工作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ryan</dc:creator>
  <cp:lastModifiedBy>ryan</cp:lastModifiedBy>
  <cp:revision>57</cp:revision>
  <dcterms:created xsi:type="dcterms:W3CDTF">2020-12-16T10:16:07Z</dcterms:created>
  <dcterms:modified xsi:type="dcterms:W3CDTF">2020-12-16T10:16:07Z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2052-11.1.0.9719</vt:lpwstr>
  </property>
</Properties>
</file>

<file path=docProps/thumbnail.jpeg>
</file>